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7" r:id="rId5"/>
  </p:sldIdLst>
  <p:sldSz cx="219456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0038"/>
    <a:srgbClr val="9D153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570"/>
    <p:restoredTop sz="94676"/>
  </p:normalViewPr>
  <p:slideViewPr>
    <p:cSldViewPr snapToGrid="0">
      <p:cViewPr>
        <p:scale>
          <a:sx n="22" d="100"/>
          <a:sy n="22" d="100"/>
        </p:scale>
        <p:origin x="1173" y="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462931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6BA3F3F4-EFAE-DFD9-A11B-5E51B54AB710}"/>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492122" y="28628956"/>
            <a:ext cx="5361843" cy="3097954"/>
          </a:xfrm>
          <a:prstGeom prst="rect">
            <a:avLst/>
          </a:prstGeom>
        </p:spPr>
      </p:pic>
      <p:pic>
        <p:nvPicPr>
          <p:cNvPr id="9" name="Picture 8">
            <a:extLst>
              <a:ext uri="{FF2B5EF4-FFF2-40B4-BE49-F238E27FC236}">
                <a16:creationId xmlns:a16="http://schemas.microsoft.com/office/drawing/2014/main" id="{4E6E764E-62BE-AD2E-7A02-8C4D549EC4F0}"/>
              </a:ext>
            </a:extLst>
          </p:cNvPr>
          <p:cNvPicPr>
            <a:picLocks noChangeAspect="1"/>
          </p:cNvPicPr>
          <p:nvPr userDrawn="1"/>
        </p:nvPicPr>
        <p:blipFill>
          <a:blip r:embed="rId5"/>
          <a:stretch>
            <a:fillRect/>
          </a:stretch>
        </p:blipFill>
        <p:spPr>
          <a:xfrm>
            <a:off x="9029836" y="29701682"/>
            <a:ext cx="4190728" cy="1072422"/>
          </a:xfrm>
          <a:prstGeom prst="rect">
            <a:avLst/>
          </a:prstGeom>
        </p:spPr>
      </p:pic>
      <p:sp>
        <p:nvSpPr>
          <p:cNvPr id="12" name="Rectangle 11">
            <a:extLst>
              <a:ext uri="{FF2B5EF4-FFF2-40B4-BE49-F238E27FC236}">
                <a16:creationId xmlns:a16="http://schemas.microsoft.com/office/drawing/2014/main" id="{0780C0E4-5D0E-FC10-0689-DB6F95F48396}"/>
              </a:ext>
            </a:extLst>
          </p:cNvPr>
          <p:cNvSpPr/>
          <p:nvPr userDrawn="1"/>
        </p:nvSpPr>
        <p:spPr>
          <a:xfrm>
            <a:off x="1802630" y="28281085"/>
            <a:ext cx="18288000" cy="118872"/>
          </a:xfrm>
          <a:prstGeom prst="rect">
            <a:avLst/>
          </a:prstGeom>
          <a:solidFill>
            <a:srgbClr val="9D153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F796FD6-DDE7-B730-5FE9-CCC7882D3EFD}"/>
              </a:ext>
            </a:extLst>
          </p:cNvPr>
          <p:cNvSpPr/>
          <p:nvPr userDrawn="1"/>
        </p:nvSpPr>
        <p:spPr>
          <a:xfrm>
            <a:off x="1802630" y="4597607"/>
            <a:ext cx="16995036" cy="118872"/>
          </a:xfrm>
          <a:prstGeom prst="rect">
            <a:avLst/>
          </a:prstGeom>
          <a:solidFill>
            <a:srgbClr val="9D153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descr="A yellow diamond shaped object on a black background&#10;&#10;Description automatically generated">
            <a:extLst>
              <a:ext uri="{FF2B5EF4-FFF2-40B4-BE49-F238E27FC236}">
                <a16:creationId xmlns:a16="http://schemas.microsoft.com/office/drawing/2014/main" id="{F2FBA336-38A8-BEE0-F026-B6DC742BD9A5}"/>
              </a:ext>
            </a:extLst>
          </p:cNvPr>
          <p:cNvPicPr>
            <a:picLocks noChangeAspect="1"/>
          </p:cNvPicPr>
          <p:nvPr userDrawn="1"/>
        </p:nvPicPr>
        <p:blipFill>
          <a:blip r:embed="rId6"/>
          <a:stretch>
            <a:fillRect/>
          </a:stretch>
        </p:blipFill>
        <p:spPr>
          <a:xfrm>
            <a:off x="19110916" y="4167186"/>
            <a:ext cx="979714" cy="979714"/>
          </a:xfrm>
          <a:prstGeom prst="rect">
            <a:avLst/>
          </a:prstGeom>
        </p:spPr>
      </p:pic>
      <p:pic>
        <p:nvPicPr>
          <p:cNvPr id="23" name="Picture 22" descr="A logo with a red circle&#10;&#10;Description automatically generated">
            <a:extLst>
              <a:ext uri="{FF2B5EF4-FFF2-40B4-BE49-F238E27FC236}">
                <a16:creationId xmlns:a16="http://schemas.microsoft.com/office/drawing/2014/main" id="{03B2E5B9-D9AB-6A9A-1497-473134AF8F62}"/>
              </a:ext>
            </a:extLst>
          </p:cNvPr>
          <p:cNvPicPr>
            <a:picLocks noChangeAspect="1"/>
          </p:cNvPicPr>
          <p:nvPr userDrawn="1"/>
        </p:nvPicPr>
        <p:blipFill>
          <a:blip r:embed="rId7"/>
          <a:stretch>
            <a:fillRect/>
          </a:stretch>
        </p:blipFill>
        <p:spPr>
          <a:xfrm>
            <a:off x="15775498" y="29646094"/>
            <a:ext cx="4537303" cy="2060040"/>
          </a:xfrm>
          <a:prstGeom prst="rect">
            <a:avLst/>
          </a:prstGeom>
        </p:spPr>
      </p:pic>
    </p:spTree>
    <p:extLst>
      <p:ext uri="{BB962C8B-B14F-4D97-AF65-F5344CB8AC3E}">
        <p14:creationId xmlns:p14="http://schemas.microsoft.com/office/powerpoint/2010/main" val="2517095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2194560" rtl="0" eaLnBrk="1" latinLnBrk="0" hangingPunct="1">
        <a:lnSpc>
          <a:spcPct val="90000"/>
        </a:lnSpc>
        <a:spcBef>
          <a:spcPct val="0"/>
        </a:spcBef>
        <a:buNone/>
        <a:defRPr sz="10560" kern="1200">
          <a:solidFill>
            <a:schemeClr val="tx1"/>
          </a:solidFill>
          <a:latin typeface="+mj-lt"/>
          <a:ea typeface="+mj-ea"/>
          <a:cs typeface="+mj-cs"/>
        </a:defRPr>
      </a:lvl1pPr>
    </p:titleStyle>
    <p:bodyStyle>
      <a:lvl1pPr marL="548640" indent="-548640" algn="l" defTabSz="2194560" rtl="0" eaLnBrk="1" latinLnBrk="0" hangingPunct="1">
        <a:lnSpc>
          <a:spcPct val="90000"/>
        </a:lnSpc>
        <a:spcBef>
          <a:spcPts val="2400"/>
        </a:spcBef>
        <a:buFont typeface="Arial" panose="020B0604020202020204" pitchFamily="34" charset="0"/>
        <a:buChar char="•"/>
        <a:defRPr sz="6720" kern="1200">
          <a:solidFill>
            <a:schemeClr val="tx1"/>
          </a:solidFill>
          <a:latin typeface="+mn-lt"/>
          <a:ea typeface="+mn-ea"/>
          <a:cs typeface="+mn-cs"/>
        </a:defRPr>
      </a:lvl1pPr>
      <a:lvl2pPr marL="1645920" indent="-548640" algn="l" defTabSz="2194560" rtl="0" eaLnBrk="1" latinLnBrk="0" hangingPunct="1">
        <a:lnSpc>
          <a:spcPct val="90000"/>
        </a:lnSpc>
        <a:spcBef>
          <a:spcPts val="1200"/>
        </a:spcBef>
        <a:buFont typeface="Arial" panose="020B0604020202020204" pitchFamily="34" charset="0"/>
        <a:buChar char="•"/>
        <a:defRPr sz="5760" kern="1200">
          <a:solidFill>
            <a:schemeClr val="tx1"/>
          </a:solidFill>
          <a:latin typeface="+mn-lt"/>
          <a:ea typeface="+mn-ea"/>
          <a:cs typeface="+mn-cs"/>
        </a:defRPr>
      </a:lvl2pPr>
      <a:lvl3pPr marL="2743200" indent="-548640" algn="l" defTabSz="2194560" rtl="0" eaLnBrk="1" latinLnBrk="0" hangingPunct="1">
        <a:lnSpc>
          <a:spcPct val="90000"/>
        </a:lnSpc>
        <a:spcBef>
          <a:spcPts val="1200"/>
        </a:spcBef>
        <a:buFont typeface="Arial" panose="020B0604020202020204" pitchFamily="34" charset="0"/>
        <a:buChar char="•"/>
        <a:defRPr sz="4800" kern="1200">
          <a:solidFill>
            <a:schemeClr val="tx1"/>
          </a:solidFill>
          <a:latin typeface="+mn-lt"/>
          <a:ea typeface="+mn-ea"/>
          <a:cs typeface="+mn-cs"/>
        </a:defRPr>
      </a:lvl3pPr>
      <a:lvl4pPr marL="384048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4pPr>
      <a:lvl5pPr marL="493776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5pPr>
      <a:lvl6pPr marL="603504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6pPr>
      <a:lvl7pPr marL="713232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7pPr>
      <a:lvl8pPr marL="822960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8pPr>
      <a:lvl9pPr marL="932688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9pPr>
    </p:bodyStyle>
    <p:otherStyle>
      <a:defPPr>
        <a:defRPr lang="en-US"/>
      </a:defPPr>
      <a:lvl1pPr marL="0" algn="l" defTabSz="2194560" rtl="0" eaLnBrk="1" latinLnBrk="0" hangingPunct="1">
        <a:defRPr sz="4320" kern="1200">
          <a:solidFill>
            <a:schemeClr val="tx1"/>
          </a:solidFill>
          <a:latin typeface="+mn-lt"/>
          <a:ea typeface="+mn-ea"/>
          <a:cs typeface="+mn-cs"/>
        </a:defRPr>
      </a:lvl1pPr>
      <a:lvl2pPr marL="1097280" algn="l" defTabSz="2194560" rtl="0" eaLnBrk="1" latinLnBrk="0" hangingPunct="1">
        <a:defRPr sz="4320" kern="1200">
          <a:solidFill>
            <a:schemeClr val="tx1"/>
          </a:solidFill>
          <a:latin typeface="+mn-lt"/>
          <a:ea typeface="+mn-ea"/>
          <a:cs typeface="+mn-cs"/>
        </a:defRPr>
      </a:lvl2pPr>
      <a:lvl3pPr marL="2194560" algn="l" defTabSz="2194560" rtl="0" eaLnBrk="1" latinLnBrk="0" hangingPunct="1">
        <a:defRPr sz="4320" kern="1200">
          <a:solidFill>
            <a:schemeClr val="tx1"/>
          </a:solidFill>
          <a:latin typeface="+mn-lt"/>
          <a:ea typeface="+mn-ea"/>
          <a:cs typeface="+mn-cs"/>
        </a:defRPr>
      </a:lvl3pPr>
      <a:lvl4pPr marL="3291840" algn="l" defTabSz="2194560" rtl="0" eaLnBrk="1" latinLnBrk="0" hangingPunct="1">
        <a:defRPr sz="4320" kern="1200">
          <a:solidFill>
            <a:schemeClr val="tx1"/>
          </a:solidFill>
          <a:latin typeface="+mn-lt"/>
          <a:ea typeface="+mn-ea"/>
          <a:cs typeface="+mn-cs"/>
        </a:defRPr>
      </a:lvl4pPr>
      <a:lvl5pPr marL="4389120" algn="l" defTabSz="2194560" rtl="0" eaLnBrk="1" latinLnBrk="0" hangingPunct="1">
        <a:defRPr sz="4320" kern="1200">
          <a:solidFill>
            <a:schemeClr val="tx1"/>
          </a:solidFill>
          <a:latin typeface="+mn-lt"/>
          <a:ea typeface="+mn-ea"/>
          <a:cs typeface="+mn-cs"/>
        </a:defRPr>
      </a:lvl5pPr>
      <a:lvl6pPr marL="5486400" algn="l" defTabSz="2194560" rtl="0" eaLnBrk="1" latinLnBrk="0" hangingPunct="1">
        <a:defRPr sz="4320" kern="1200">
          <a:solidFill>
            <a:schemeClr val="tx1"/>
          </a:solidFill>
          <a:latin typeface="+mn-lt"/>
          <a:ea typeface="+mn-ea"/>
          <a:cs typeface="+mn-cs"/>
        </a:defRPr>
      </a:lvl6pPr>
      <a:lvl7pPr marL="6583680" algn="l" defTabSz="2194560" rtl="0" eaLnBrk="1" latinLnBrk="0" hangingPunct="1">
        <a:defRPr sz="4320" kern="1200">
          <a:solidFill>
            <a:schemeClr val="tx1"/>
          </a:solidFill>
          <a:latin typeface="+mn-lt"/>
          <a:ea typeface="+mn-ea"/>
          <a:cs typeface="+mn-cs"/>
        </a:defRPr>
      </a:lvl7pPr>
      <a:lvl8pPr marL="7680960" algn="l" defTabSz="2194560" rtl="0" eaLnBrk="1" latinLnBrk="0" hangingPunct="1">
        <a:defRPr sz="4320" kern="1200">
          <a:solidFill>
            <a:schemeClr val="tx1"/>
          </a:solidFill>
          <a:latin typeface="+mn-lt"/>
          <a:ea typeface="+mn-ea"/>
          <a:cs typeface="+mn-cs"/>
        </a:defRPr>
      </a:lvl8pPr>
      <a:lvl9pPr marL="8778240" algn="l" defTabSz="2194560" rtl="0" eaLnBrk="1" latinLnBrk="0" hangingPunct="1">
        <a:defRPr sz="43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doi.org/10.1016/j.scitotenv.2024.174864" TargetMode="External"/><Relationship Id="rId1" Type="http://schemas.openxmlformats.org/officeDocument/2006/relationships/slideLayout" Target="../slideLayouts/slideLayout1.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4881B-DF37-02FC-98BB-B3266B73F379}"/>
            </a:ext>
          </a:extLst>
        </p:cNvPr>
        <p:cNvGrpSpPr/>
        <p:nvPr/>
      </p:nvGrpSpPr>
      <p:grpSpPr>
        <a:xfrm>
          <a:off x="0" y="0"/>
          <a:ext cx="0" cy="0"/>
          <a:chOff x="0" y="0"/>
          <a:chExt cx="0" cy="0"/>
        </a:xfrm>
      </p:grpSpPr>
      <p:sp>
        <p:nvSpPr>
          <p:cNvPr id="5" name="Shape 89">
            <a:extLst>
              <a:ext uri="{FF2B5EF4-FFF2-40B4-BE49-F238E27FC236}">
                <a16:creationId xmlns:a16="http://schemas.microsoft.com/office/drawing/2014/main" id="{A108A7B9-F7AD-95CE-95D3-11A9DD551A37}"/>
              </a:ext>
            </a:extLst>
          </p:cNvPr>
          <p:cNvSpPr txBox="1">
            <a:spLocks/>
          </p:cNvSpPr>
          <p:nvPr/>
        </p:nvSpPr>
        <p:spPr bwMode="auto">
          <a:xfrm>
            <a:off x="1371600" y="1638300"/>
            <a:ext cx="18288000" cy="247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38900" tIns="219450" rIns="438900" bIns="219450"/>
          <a:lstStyle>
            <a:lvl1pPr defTabSz="3001963">
              <a:defRPr sz="6100">
                <a:solidFill>
                  <a:schemeClr val="tx1"/>
                </a:solidFill>
                <a:latin typeface="Arial" panose="020B0604020202020204" pitchFamily="34" charset="0"/>
                <a:ea typeface="ＭＳ Ｐゴシック" panose="020B0600070205080204" pitchFamily="34" charset="-128"/>
              </a:defRPr>
            </a:lvl1pPr>
            <a:lvl2pPr marL="742950" indent="-285750" defTabSz="3001963">
              <a:defRPr sz="6100">
                <a:solidFill>
                  <a:schemeClr val="tx1"/>
                </a:solidFill>
                <a:latin typeface="Arial" panose="020B0604020202020204" pitchFamily="34" charset="0"/>
                <a:ea typeface="ＭＳ Ｐゴシック" panose="020B0600070205080204" pitchFamily="34" charset="-128"/>
              </a:defRPr>
            </a:lvl2pPr>
            <a:lvl3pPr marL="1143000" indent="-228600" defTabSz="3001963">
              <a:defRPr sz="6100">
                <a:solidFill>
                  <a:schemeClr val="tx1"/>
                </a:solidFill>
                <a:latin typeface="Arial" panose="020B0604020202020204" pitchFamily="34" charset="0"/>
                <a:ea typeface="ＭＳ Ｐゴシック" panose="020B0600070205080204" pitchFamily="34" charset="-128"/>
              </a:defRPr>
            </a:lvl3pPr>
            <a:lvl4pPr marL="1600200" indent="-228600" defTabSz="3001963">
              <a:defRPr sz="6100">
                <a:solidFill>
                  <a:schemeClr val="tx1"/>
                </a:solidFill>
                <a:latin typeface="Arial" panose="020B0604020202020204" pitchFamily="34" charset="0"/>
                <a:ea typeface="ＭＳ Ｐゴシック" panose="020B0600070205080204" pitchFamily="34" charset="-128"/>
              </a:defRPr>
            </a:lvl4pPr>
            <a:lvl5pPr marL="2057400" indent="-228600" defTabSz="3001963">
              <a:defRPr sz="6100">
                <a:solidFill>
                  <a:schemeClr val="tx1"/>
                </a:solidFill>
                <a:latin typeface="Arial" panose="020B0604020202020204" pitchFamily="34" charset="0"/>
                <a:ea typeface="ＭＳ Ｐゴシック" panose="020B0600070205080204" pitchFamily="34" charset="-128"/>
              </a:defRPr>
            </a:lvl5pPr>
            <a:lvl6pPr marL="2514600" indent="-228600" defTabSz="3001963" eaLnBrk="0" fontAlgn="base" hangingPunct="0">
              <a:spcBef>
                <a:spcPct val="0"/>
              </a:spcBef>
              <a:spcAft>
                <a:spcPct val="0"/>
              </a:spcAft>
              <a:defRPr sz="6100">
                <a:solidFill>
                  <a:schemeClr val="tx1"/>
                </a:solidFill>
                <a:latin typeface="Arial" panose="020B0604020202020204" pitchFamily="34" charset="0"/>
                <a:ea typeface="ＭＳ Ｐゴシック" panose="020B0600070205080204" pitchFamily="34" charset="-128"/>
              </a:defRPr>
            </a:lvl6pPr>
            <a:lvl7pPr marL="2971800" indent="-228600" defTabSz="3001963" eaLnBrk="0" fontAlgn="base" hangingPunct="0">
              <a:spcBef>
                <a:spcPct val="0"/>
              </a:spcBef>
              <a:spcAft>
                <a:spcPct val="0"/>
              </a:spcAft>
              <a:defRPr sz="6100">
                <a:solidFill>
                  <a:schemeClr val="tx1"/>
                </a:solidFill>
                <a:latin typeface="Arial" panose="020B0604020202020204" pitchFamily="34" charset="0"/>
                <a:ea typeface="ＭＳ Ｐゴシック" panose="020B0600070205080204" pitchFamily="34" charset="-128"/>
              </a:defRPr>
            </a:lvl7pPr>
            <a:lvl8pPr marL="3429000" indent="-228600" defTabSz="3001963" eaLnBrk="0" fontAlgn="base" hangingPunct="0">
              <a:spcBef>
                <a:spcPct val="0"/>
              </a:spcBef>
              <a:spcAft>
                <a:spcPct val="0"/>
              </a:spcAft>
              <a:defRPr sz="6100">
                <a:solidFill>
                  <a:schemeClr val="tx1"/>
                </a:solidFill>
                <a:latin typeface="Arial" panose="020B0604020202020204" pitchFamily="34" charset="0"/>
                <a:ea typeface="ＭＳ Ｐゴシック" panose="020B0600070205080204" pitchFamily="34" charset="-128"/>
              </a:defRPr>
            </a:lvl8pPr>
            <a:lvl9pPr marL="3886200" indent="-228600" defTabSz="3001963" eaLnBrk="0" fontAlgn="base" hangingPunct="0">
              <a:spcBef>
                <a:spcPct val="0"/>
              </a:spcBef>
              <a:spcAft>
                <a:spcPct val="0"/>
              </a:spcAft>
              <a:defRPr sz="6100">
                <a:solidFill>
                  <a:schemeClr val="tx1"/>
                </a:solidFill>
                <a:latin typeface="Arial" panose="020B0604020202020204" pitchFamily="34" charset="0"/>
                <a:ea typeface="ＭＳ Ｐゴシック" panose="020B0600070205080204" pitchFamily="34" charset="-128"/>
              </a:defRPr>
            </a:lvl9pPr>
          </a:lstStyle>
          <a:p>
            <a:pPr>
              <a:lnSpc>
                <a:spcPct val="80000"/>
              </a:lnSpc>
              <a:buClr>
                <a:srgbClr val="953734"/>
              </a:buClr>
              <a:buSzPct val="25000"/>
              <a:buFont typeface="Nunito" pitchFamily="2" charset="77"/>
              <a:buNone/>
            </a:pPr>
            <a:endParaRPr lang="en-US" altLang="en-US" sz="9000" b="1">
              <a:latin typeface="Saira" pitchFamily="2" charset="77"/>
              <a:sym typeface="Nunito" pitchFamily="2" charset="77"/>
            </a:endParaRPr>
          </a:p>
        </p:txBody>
      </p:sp>
      <p:sp>
        <p:nvSpPr>
          <p:cNvPr id="9" name="Shape 90">
            <a:extLst>
              <a:ext uri="{FF2B5EF4-FFF2-40B4-BE49-F238E27FC236}">
                <a16:creationId xmlns:a16="http://schemas.microsoft.com/office/drawing/2014/main" id="{35B409DF-6145-F803-FDDA-13896293A25E}"/>
              </a:ext>
            </a:extLst>
          </p:cNvPr>
          <p:cNvSpPr txBox="1">
            <a:spLocks/>
          </p:cNvSpPr>
          <p:nvPr/>
        </p:nvSpPr>
        <p:spPr>
          <a:xfrm>
            <a:off x="1447800" y="5105400"/>
            <a:ext cx="18669000" cy="2286000"/>
          </a:xfrm>
          <a:prstGeom prst="rect">
            <a:avLst/>
          </a:prstGeom>
          <a:noFill/>
          <a:ln>
            <a:noFill/>
          </a:ln>
        </p:spPr>
        <p:txBody>
          <a:bodyPr lIns="438900" tIns="219450" rIns="438900" bIns="219450"/>
          <a:lstStyle>
            <a:lvl1pPr marL="1123950" indent="-1123950" algn="l" defTabSz="3001963" rtl="0" eaLnBrk="0" fontAlgn="base" hangingPunct="0">
              <a:spcBef>
                <a:spcPct val="20000"/>
              </a:spcBef>
              <a:spcAft>
                <a:spcPct val="0"/>
              </a:spcAft>
              <a:buFont typeface="Arial" charset="0"/>
              <a:buChar char="•"/>
              <a:defRPr sz="9183" kern="1200">
                <a:solidFill>
                  <a:schemeClr val="tx1"/>
                </a:solidFill>
                <a:latin typeface="+mn-lt"/>
                <a:ea typeface="ＭＳ Ｐゴシック" charset="0"/>
                <a:cs typeface="ＭＳ Ｐゴシック" charset="0"/>
              </a:defRPr>
            </a:lvl1pPr>
            <a:lvl2pPr marL="2438400" indent="-936625" algn="l" defTabSz="3001963" rtl="0" eaLnBrk="0" fontAlgn="base" hangingPunct="0">
              <a:spcBef>
                <a:spcPct val="20000"/>
              </a:spcBef>
              <a:spcAft>
                <a:spcPct val="0"/>
              </a:spcAft>
              <a:buFont typeface="Arial" charset="0"/>
              <a:buChar char="–"/>
              <a:defRPr sz="7851" kern="1200">
                <a:solidFill>
                  <a:schemeClr val="tx1"/>
                </a:solidFill>
                <a:latin typeface="+mn-lt"/>
                <a:ea typeface="ＭＳ Ｐゴシック" charset="0"/>
                <a:cs typeface="+mn-cs"/>
              </a:defRPr>
            </a:lvl2pPr>
            <a:lvl3pPr marL="3752850" indent="-749300" algn="l" defTabSz="3001963" rtl="0" eaLnBrk="0" fontAlgn="base" hangingPunct="0">
              <a:spcBef>
                <a:spcPct val="20000"/>
              </a:spcBef>
              <a:spcAft>
                <a:spcPct val="0"/>
              </a:spcAft>
              <a:buFont typeface="Arial" charset="0"/>
              <a:buChar char="•"/>
              <a:defRPr sz="6589" kern="1200">
                <a:solidFill>
                  <a:schemeClr val="tx1"/>
                </a:solidFill>
                <a:latin typeface="+mn-lt"/>
                <a:ea typeface="ＭＳ Ｐゴシック" charset="0"/>
                <a:cs typeface="+mn-cs"/>
              </a:defRPr>
            </a:lvl3pPr>
            <a:lvl4pPr marL="5253038" indent="-749300" algn="l" defTabSz="3001963" rtl="0" eaLnBrk="0" fontAlgn="base" hangingPunct="0">
              <a:spcBef>
                <a:spcPct val="20000"/>
              </a:spcBef>
              <a:spcAft>
                <a:spcPct val="0"/>
              </a:spcAft>
              <a:buFont typeface="Arial" charset="0"/>
              <a:buChar char="–"/>
              <a:defRPr sz="5888" kern="1200">
                <a:solidFill>
                  <a:schemeClr val="tx1"/>
                </a:solidFill>
                <a:latin typeface="+mn-lt"/>
                <a:ea typeface="ＭＳ Ｐゴシック" charset="0"/>
                <a:cs typeface="+mn-cs"/>
              </a:defRPr>
            </a:lvl4pPr>
            <a:lvl5pPr marL="6754813" indent="-749300" algn="l" defTabSz="3001963" rtl="0" eaLnBrk="0" fontAlgn="base" hangingPunct="0">
              <a:spcBef>
                <a:spcPct val="20000"/>
              </a:spcBef>
              <a:spcAft>
                <a:spcPct val="0"/>
              </a:spcAft>
              <a:buFont typeface="Arial" charset="0"/>
              <a:buChar char="»"/>
              <a:defRPr sz="5888" kern="1200">
                <a:solidFill>
                  <a:schemeClr val="tx1"/>
                </a:solidFill>
                <a:latin typeface="+mn-lt"/>
                <a:ea typeface="ＭＳ Ｐゴシック" charset="0"/>
                <a:cs typeface="+mn-cs"/>
              </a:defRPr>
            </a:lvl5pPr>
            <a:lvl6pPr marL="8257814" indent="-750714" algn="l" defTabSz="3002841" rtl="0" eaLnBrk="1" latinLnBrk="0" hangingPunct="1">
              <a:spcBef>
                <a:spcPct val="20000"/>
              </a:spcBef>
              <a:buFont typeface="Arial" pitchFamily="34" charset="0"/>
              <a:buChar char="•"/>
              <a:defRPr sz="5888" kern="1200">
                <a:solidFill>
                  <a:schemeClr val="tx1"/>
                </a:solidFill>
                <a:latin typeface="+mn-lt"/>
                <a:ea typeface="+mn-ea"/>
                <a:cs typeface="+mn-cs"/>
              </a:defRPr>
            </a:lvl6pPr>
            <a:lvl7pPr marL="9759234" indent="-750714" algn="l" defTabSz="3002841" rtl="0" eaLnBrk="1" latinLnBrk="0" hangingPunct="1">
              <a:spcBef>
                <a:spcPct val="20000"/>
              </a:spcBef>
              <a:buFont typeface="Arial" pitchFamily="34" charset="0"/>
              <a:buChar char="•"/>
              <a:defRPr sz="5888" kern="1200">
                <a:solidFill>
                  <a:schemeClr val="tx1"/>
                </a:solidFill>
                <a:latin typeface="+mn-lt"/>
                <a:ea typeface="+mn-ea"/>
                <a:cs typeface="+mn-cs"/>
              </a:defRPr>
            </a:lvl7pPr>
            <a:lvl8pPr marL="11260657" indent="-750714" algn="l" defTabSz="3002841" rtl="0" eaLnBrk="1" latinLnBrk="0" hangingPunct="1">
              <a:spcBef>
                <a:spcPct val="20000"/>
              </a:spcBef>
              <a:buFont typeface="Arial" pitchFamily="34" charset="0"/>
              <a:buChar char="•"/>
              <a:defRPr sz="5888" kern="1200">
                <a:solidFill>
                  <a:schemeClr val="tx1"/>
                </a:solidFill>
                <a:latin typeface="+mn-lt"/>
                <a:ea typeface="+mn-ea"/>
                <a:cs typeface="+mn-cs"/>
              </a:defRPr>
            </a:lvl8pPr>
            <a:lvl9pPr marL="12762078" indent="-750714" algn="l" defTabSz="3002841" rtl="0" eaLnBrk="1" latinLnBrk="0" hangingPunct="1">
              <a:spcBef>
                <a:spcPct val="20000"/>
              </a:spcBef>
              <a:buFont typeface="Arial" pitchFamily="34" charset="0"/>
              <a:buChar char="•"/>
              <a:defRPr sz="5888" kern="1200">
                <a:solidFill>
                  <a:schemeClr val="tx1"/>
                </a:solidFill>
                <a:latin typeface="+mn-lt"/>
                <a:ea typeface="+mn-ea"/>
                <a:cs typeface="+mn-cs"/>
              </a:defRPr>
            </a:lvl9pPr>
          </a:lstStyle>
          <a:p>
            <a:pPr marL="0" indent="0">
              <a:lnSpc>
                <a:spcPct val="90000"/>
              </a:lnSpc>
              <a:spcBef>
                <a:spcPts val="0"/>
              </a:spcBef>
              <a:buClr>
                <a:schemeClr val="dk1"/>
              </a:buClr>
              <a:buSzPct val="25000"/>
              <a:buFont typeface="Calibri"/>
              <a:buNone/>
              <a:defRPr/>
            </a:pPr>
            <a:endParaRPr lang="en-US" sz="4800" spc="100">
              <a:solidFill>
                <a:schemeClr val="dk1"/>
              </a:solidFill>
              <a:ea typeface="Calibri"/>
              <a:cs typeface="Calibri"/>
              <a:sym typeface="Calibri"/>
            </a:endParaRPr>
          </a:p>
        </p:txBody>
      </p:sp>
      <p:sp>
        <p:nvSpPr>
          <p:cNvPr id="2" name="Shape 89">
            <a:extLst>
              <a:ext uri="{FF2B5EF4-FFF2-40B4-BE49-F238E27FC236}">
                <a16:creationId xmlns:a16="http://schemas.microsoft.com/office/drawing/2014/main" id="{3E76F3FE-CE82-D63D-A083-E827C0767D7E}"/>
              </a:ext>
            </a:extLst>
          </p:cNvPr>
          <p:cNvSpPr txBox="1">
            <a:spLocks/>
          </p:cNvSpPr>
          <p:nvPr/>
        </p:nvSpPr>
        <p:spPr bwMode="auto">
          <a:xfrm>
            <a:off x="1371600" y="960619"/>
            <a:ext cx="18288000" cy="3268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38900" tIns="219450" rIns="438900" bIns="219450"/>
          <a:lstStyle>
            <a:lvl1pPr defTabSz="3001963">
              <a:defRPr sz="6100">
                <a:solidFill>
                  <a:schemeClr val="tx1"/>
                </a:solidFill>
                <a:latin typeface="Arial" panose="020B0604020202020204" pitchFamily="34" charset="0"/>
                <a:ea typeface="ＭＳ Ｐゴシック" panose="020B0600070205080204" pitchFamily="34" charset="-128"/>
              </a:defRPr>
            </a:lvl1pPr>
            <a:lvl2pPr marL="742950" indent="-285750" defTabSz="3001963">
              <a:defRPr sz="6100">
                <a:solidFill>
                  <a:schemeClr val="tx1"/>
                </a:solidFill>
                <a:latin typeface="Arial" panose="020B0604020202020204" pitchFamily="34" charset="0"/>
                <a:ea typeface="ＭＳ Ｐゴシック" panose="020B0600070205080204" pitchFamily="34" charset="-128"/>
              </a:defRPr>
            </a:lvl2pPr>
            <a:lvl3pPr marL="1143000" indent="-228600" defTabSz="3001963">
              <a:defRPr sz="6100">
                <a:solidFill>
                  <a:schemeClr val="tx1"/>
                </a:solidFill>
                <a:latin typeface="Arial" panose="020B0604020202020204" pitchFamily="34" charset="0"/>
                <a:ea typeface="ＭＳ Ｐゴシック" panose="020B0600070205080204" pitchFamily="34" charset="-128"/>
              </a:defRPr>
            </a:lvl3pPr>
            <a:lvl4pPr marL="1600200" indent="-228600" defTabSz="3001963">
              <a:defRPr sz="6100">
                <a:solidFill>
                  <a:schemeClr val="tx1"/>
                </a:solidFill>
                <a:latin typeface="Arial" panose="020B0604020202020204" pitchFamily="34" charset="0"/>
                <a:ea typeface="ＭＳ Ｐゴシック" panose="020B0600070205080204" pitchFamily="34" charset="-128"/>
              </a:defRPr>
            </a:lvl4pPr>
            <a:lvl5pPr marL="2057400" indent="-228600" defTabSz="3001963">
              <a:defRPr sz="6100">
                <a:solidFill>
                  <a:schemeClr val="tx1"/>
                </a:solidFill>
                <a:latin typeface="Arial" panose="020B0604020202020204" pitchFamily="34" charset="0"/>
                <a:ea typeface="ＭＳ Ｐゴシック" panose="020B0600070205080204" pitchFamily="34" charset="-128"/>
              </a:defRPr>
            </a:lvl5pPr>
            <a:lvl6pPr marL="2514600" indent="-228600" defTabSz="3001963" eaLnBrk="0" fontAlgn="base" hangingPunct="0">
              <a:spcBef>
                <a:spcPct val="0"/>
              </a:spcBef>
              <a:spcAft>
                <a:spcPct val="0"/>
              </a:spcAft>
              <a:defRPr sz="6100">
                <a:solidFill>
                  <a:schemeClr val="tx1"/>
                </a:solidFill>
                <a:latin typeface="Arial" panose="020B0604020202020204" pitchFamily="34" charset="0"/>
                <a:ea typeface="ＭＳ Ｐゴシック" panose="020B0600070205080204" pitchFamily="34" charset="-128"/>
              </a:defRPr>
            </a:lvl6pPr>
            <a:lvl7pPr marL="2971800" indent="-228600" defTabSz="3001963" eaLnBrk="0" fontAlgn="base" hangingPunct="0">
              <a:spcBef>
                <a:spcPct val="0"/>
              </a:spcBef>
              <a:spcAft>
                <a:spcPct val="0"/>
              </a:spcAft>
              <a:defRPr sz="6100">
                <a:solidFill>
                  <a:schemeClr val="tx1"/>
                </a:solidFill>
                <a:latin typeface="Arial" panose="020B0604020202020204" pitchFamily="34" charset="0"/>
                <a:ea typeface="ＭＳ Ｐゴシック" panose="020B0600070205080204" pitchFamily="34" charset="-128"/>
              </a:defRPr>
            </a:lvl7pPr>
            <a:lvl8pPr marL="3429000" indent="-228600" defTabSz="3001963" eaLnBrk="0" fontAlgn="base" hangingPunct="0">
              <a:spcBef>
                <a:spcPct val="0"/>
              </a:spcBef>
              <a:spcAft>
                <a:spcPct val="0"/>
              </a:spcAft>
              <a:defRPr sz="6100">
                <a:solidFill>
                  <a:schemeClr val="tx1"/>
                </a:solidFill>
                <a:latin typeface="Arial" panose="020B0604020202020204" pitchFamily="34" charset="0"/>
                <a:ea typeface="ＭＳ Ｐゴシック" panose="020B0600070205080204" pitchFamily="34" charset="-128"/>
              </a:defRPr>
            </a:lvl8pPr>
            <a:lvl9pPr marL="3886200" indent="-228600" defTabSz="3001963" eaLnBrk="0" fontAlgn="base" hangingPunct="0">
              <a:spcBef>
                <a:spcPct val="0"/>
              </a:spcBef>
              <a:spcAft>
                <a:spcPct val="0"/>
              </a:spcAft>
              <a:defRPr sz="6100">
                <a:solidFill>
                  <a:schemeClr val="tx1"/>
                </a:solidFill>
                <a:latin typeface="Arial" panose="020B0604020202020204" pitchFamily="34" charset="0"/>
                <a:ea typeface="ＭＳ Ｐゴシック" panose="020B0600070205080204" pitchFamily="34" charset="-128"/>
              </a:defRPr>
            </a:lvl9pPr>
          </a:lstStyle>
          <a:p>
            <a:pPr algn="ctr">
              <a:lnSpc>
                <a:spcPct val="80000"/>
              </a:lnSpc>
              <a:buClr>
                <a:srgbClr val="953734"/>
              </a:buClr>
              <a:buSzPct val="25000"/>
              <a:buFont typeface="Nunito" pitchFamily="2" charset="77"/>
              <a:buNone/>
            </a:pPr>
            <a:r>
              <a:rPr lang="en-US" sz="7200" b="1" dirty="0">
                <a:latin typeface="Saira"/>
              </a:rPr>
              <a:t>Methylome Signatures of Different PFOS Exposures in Cultured Fallopian Tube        Non-Ciliated Epithelial Cells</a:t>
            </a:r>
            <a:endParaRPr lang="en-US" altLang="en-US" sz="7200" b="1" dirty="0">
              <a:latin typeface="Saira"/>
              <a:sym typeface="Nunito" panose="020F0502020204030204" pitchFamily="34" charset="0"/>
            </a:endParaRPr>
          </a:p>
        </p:txBody>
      </p:sp>
      <p:sp>
        <p:nvSpPr>
          <p:cNvPr id="3" name="Shape 113">
            <a:extLst>
              <a:ext uri="{FF2B5EF4-FFF2-40B4-BE49-F238E27FC236}">
                <a16:creationId xmlns:a16="http://schemas.microsoft.com/office/drawing/2014/main" id="{672A0A67-17E4-E927-F5C4-17C487909303}"/>
              </a:ext>
            </a:extLst>
          </p:cNvPr>
          <p:cNvSpPr txBox="1">
            <a:spLocks noChangeArrowheads="1"/>
          </p:cNvSpPr>
          <p:nvPr/>
        </p:nvSpPr>
        <p:spPr bwMode="auto">
          <a:xfrm>
            <a:off x="11660188" y="17817156"/>
            <a:ext cx="8686800" cy="1010748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lIns="91425" tIns="45700" rIns="91425" bIns="45700"/>
          <a:lstStyle>
            <a:lvl1pPr>
              <a:defRPr sz="6100">
                <a:solidFill>
                  <a:schemeClr val="tx1"/>
                </a:solidFill>
                <a:latin typeface="Arial" panose="020B0604020202020204" pitchFamily="34" charset="0"/>
                <a:ea typeface="ＭＳ Ｐゴシック" panose="020B0600070205080204" pitchFamily="34" charset="-128"/>
              </a:defRPr>
            </a:lvl1pPr>
            <a:lvl2pPr marL="742950" indent="-285750">
              <a:defRPr sz="6100">
                <a:solidFill>
                  <a:schemeClr val="tx1"/>
                </a:solidFill>
                <a:latin typeface="Arial" panose="020B0604020202020204" pitchFamily="34" charset="0"/>
                <a:ea typeface="ＭＳ Ｐゴシック" panose="020B0600070205080204" pitchFamily="34" charset="-128"/>
              </a:defRPr>
            </a:lvl2pPr>
            <a:lvl3pPr marL="1143000" indent="-228600">
              <a:defRPr sz="6100">
                <a:solidFill>
                  <a:schemeClr val="tx1"/>
                </a:solidFill>
                <a:latin typeface="Arial" panose="020B0604020202020204" pitchFamily="34" charset="0"/>
                <a:ea typeface="ＭＳ Ｐゴシック" panose="020B0600070205080204" pitchFamily="34" charset="-128"/>
              </a:defRPr>
            </a:lvl3pPr>
            <a:lvl4pPr marL="1600200" indent="-228600">
              <a:defRPr sz="6100">
                <a:solidFill>
                  <a:schemeClr val="tx1"/>
                </a:solidFill>
                <a:latin typeface="Arial" panose="020B0604020202020204" pitchFamily="34" charset="0"/>
                <a:ea typeface="ＭＳ Ｐゴシック" panose="020B0600070205080204" pitchFamily="34" charset="-128"/>
              </a:defRPr>
            </a:lvl4pPr>
            <a:lvl5pPr marL="2057400" indent="-228600">
              <a:defRPr sz="6100">
                <a:solidFill>
                  <a:schemeClr val="tx1"/>
                </a:solidFill>
                <a:latin typeface="Arial" panose="020B0604020202020204" pitchFamily="34" charset="0"/>
                <a:ea typeface="ＭＳ Ｐゴシック" panose="020B0600070205080204" pitchFamily="34" charset="-128"/>
              </a:defRPr>
            </a:lvl5pPr>
            <a:lvl6pPr marL="2514600" indent="-228600" defTabSz="3132138" eaLnBrk="0" fontAlgn="base" hangingPunct="0">
              <a:spcBef>
                <a:spcPct val="0"/>
              </a:spcBef>
              <a:spcAft>
                <a:spcPct val="0"/>
              </a:spcAft>
              <a:defRPr sz="6100">
                <a:solidFill>
                  <a:schemeClr val="tx1"/>
                </a:solidFill>
                <a:latin typeface="Arial" panose="020B0604020202020204" pitchFamily="34" charset="0"/>
                <a:ea typeface="ＭＳ Ｐゴシック" panose="020B0600070205080204" pitchFamily="34" charset="-128"/>
              </a:defRPr>
            </a:lvl6pPr>
            <a:lvl7pPr marL="2971800" indent="-228600" defTabSz="3132138" eaLnBrk="0" fontAlgn="base" hangingPunct="0">
              <a:spcBef>
                <a:spcPct val="0"/>
              </a:spcBef>
              <a:spcAft>
                <a:spcPct val="0"/>
              </a:spcAft>
              <a:defRPr sz="6100">
                <a:solidFill>
                  <a:schemeClr val="tx1"/>
                </a:solidFill>
                <a:latin typeface="Arial" panose="020B0604020202020204" pitchFamily="34" charset="0"/>
                <a:ea typeface="ＭＳ Ｐゴシック" panose="020B0600070205080204" pitchFamily="34" charset="-128"/>
              </a:defRPr>
            </a:lvl7pPr>
            <a:lvl8pPr marL="3429000" indent="-228600" defTabSz="3132138" eaLnBrk="0" fontAlgn="base" hangingPunct="0">
              <a:spcBef>
                <a:spcPct val="0"/>
              </a:spcBef>
              <a:spcAft>
                <a:spcPct val="0"/>
              </a:spcAft>
              <a:defRPr sz="6100">
                <a:solidFill>
                  <a:schemeClr val="tx1"/>
                </a:solidFill>
                <a:latin typeface="Arial" panose="020B0604020202020204" pitchFamily="34" charset="0"/>
                <a:ea typeface="ＭＳ Ｐゴシック" panose="020B0600070205080204" pitchFamily="34" charset="-128"/>
              </a:defRPr>
            </a:lvl8pPr>
            <a:lvl9pPr marL="3886200" indent="-228600" defTabSz="3132138" eaLnBrk="0" fontAlgn="base" hangingPunct="0">
              <a:spcBef>
                <a:spcPct val="0"/>
              </a:spcBef>
              <a:spcAft>
                <a:spcPct val="0"/>
              </a:spcAft>
              <a:defRPr sz="6100">
                <a:solidFill>
                  <a:schemeClr val="tx1"/>
                </a:solidFill>
                <a:latin typeface="Arial" panose="020B0604020202020204" pitchFamily="34" charset="0"/>
                <a:ea typeface="ＭＳ Ｐゴシック" panose="020B0600070205080204" pitchFamily="34" charset="-128"/>
              </a:defRPr>
            </a:lvl9pPr>
          </a:lstStyle>
          <a:p>
            <a:pPr>
              <a:lnSpc>
                <a:spcPct val="130000"/>
              </a:lnSpc>
            </a:pPr>
            <a:r>
              <a:rPr lang="en-US" altLang="en-US" sz="3600" b="1" dirty="0">
                <a:solidFill>
                  <a:srgbClr val="CD0038"/>
                </a:solidFill>
                <a:latin typeface="IBM Plex Sans" panose="020B0503050203000203" pitchFamily="34" charset="0"/>
                <a:sym typeface="Arial Black" panose="020B0604020202020204" pitchFamily="34" charset="0"/>
              </a:rPr>
              <a:t>CONCLUSION &amp; IMPACT</a:t>
            </a:r>
          </a:p>
          <a:p>
            <a:pPr>
              <a:lnSpc>
                <a:spcPct val="114000"/>
              </a:lnSpc>
            </a:pPr>
            <a:r>
              <a:rPr lang="en-US" sz="2400" dirty="0">
                <a:latin typeface="IBM Plex Sans" panose="020B0503050203000203" pitchFamily="34" charset="0"/>
              </a:rPr>
              <a:t>This study demonstrates that PFOS exposure leads to subtle but detectable changes in DNA methylation within FNE cells, with long-term, low-dose exposure producing more epigenetic alterations than short-term, high-dose treatment. The unexpectedly mild methylation response suggests that PFOS’s toxicological profile may not be fully captured by methylation analysis alone and highlights the need to investigate alternative mechanisms of action. For EJ communities disproportionately burdened by PFAS contamination, these findings offer molecular insight into potential health risks and support the development of targeted biomarkers and policy interventions aimed at promoting environmental health equity.</a:t>
            </a:r>
          </a:p>
          <a:p>
            <a:pPr>
              <a:lnSpc>
                <a:spcPct val="114000"/>
              </a:lnSpc>
            </a:pPr>
            <a:endParaRPr lang="en-US" altLang="en-US" sz="2400" dirty="0">
              <a:latin typeface="IBM Plex Sans" panose="020B0503050203000203" pitchFamily="34" charset="0"/>
              <a:sym typeface="Arial Black" panose="020B0604020202020204" pitchFamily="34" charset="0"/>
            </a:endParaRPr>
          </a:p>
          <a:p>
            <a:pPr>
              <a:lnSpc>
                <a:spcPct val="130000"/>
              </a:lnSpc>
            </a:pPr>
            <a:r>
              <a:rPr lang="en-US" altLang="en-US" sz="3600" b="1" dirty="0">
                <a:solidFill>
                  <a:srgbClr val="CD0038"/>
                </a:solidFill>
                <a:latin typeface="IBM Plex Sans" panose="020B0503050203000203" pitchFamily="34" charset="0"/>
                <a:sym typeface="Arial Black" panose="020B0604020202020204" pitchFamily="34" charset="0"/>
              </a:rPr>
              <a:t>REFERENCES CITED</a:t>
            </a:r>
          </a:p>
          <a:p>
            <a:pPr>
              <a:lnSpc>
                <a:spcPct val="130000"/>
              </a:lnSpc>
            </a:pPr>
            <a:r>
              <a:rPr lang="en-US" sz="2000" dirty="0" err="1">
                <a:latin typeface="IBM Plex Sans" panose="020B0503050203000203" pitchFamily="34" charset="0"/>
              </a:rPr>
              <a:t>Pierozan</a:t>
            </a:r>
            <a:r>
              <a:rPr lang="en-US" sz="2000" dirty="0">
                <a:latin typeface="IBM Plex Sans" panose="020B0503050203000203" pitchFamily="34" charset="0"/>
              </a:rPr>
              <a:t>, P., Höglund, A., Theodoropoulou, E., &amp; Karlsson, O. (2024). </a:t>
            </a:r>
            <a:r>
              <a:rPr lang="en-US" sz="2000" dirty="0" err="1">
                <a:latin typeface="IBM Plex Sans" panose="020B0503050203000203" pitchFamily="34" charset="0"/>
              </a:rPr>
              <a:t>Perfluorooctanesulfonic</a:t>
            </a:r>
            <a:r>
              <a:rPr lang="en-US" sz="2000" dirty="0">
                <a:latin typeface="IBM Plex Sans" panose="020B0503050203000203" pitchFamily="34" charset="0"/>
              </a:rPr>
              <a:t> acid (PFOS) induced cancer related DNA methylation alterations in human breast cells: A whole genome methylome study. </a:t>
            </a:r>
            <a:r>
              <a:rPr lang="en-US" sz="2000" i="1" dirty="0">
                <a:latin typeface="IBM Plex Sans" panose="020B0503050203000203" pitchFamily="34" charset="0"/>
              </a:rPr>
              <a:t>The Science of the total environment</a:t>
            </a:r>
            <a:r>
              <a:rPr lang="en-US" sz="2000" dirty="0">
                <a:latin typeface="IBM Plex Sans" panose="020B0503050203000203" pitchFamily="34" charset="0"/>
              </a:rPr>
              <a:t>, </a:t>
            </a:r>
            <a:r>
              <a:rPr lang="en-US" sz="2000" i="1" dirty="0">
                <a:latin typeface="IBM Plex Sans" panose="020B0503050203000203" pitchFamily="34" charset="0"/>
              </a:rPr>
              <a:t>949</a:t>
            </a:r>
            <a:r>
              <a:rPr lang="en-US" sz="2000" dirty="0">
                <a:latin typeface="IBM Plex Sans" panose="020B0503050203000203" pitchFamily="34" charset="0"/>
              </a:rPr>
              <a:t>, 174864. </a:t>
            </a:r>
            <a:r>
              <a:rPr lang="en-US" sz="2000" dirty="0">
                <a:latin typeface="IBM Plex Sans" panose="020B0503050203000203" pitchFamily="34" charset="0"/>
                <a:hlinkClick r:id="rId2"/>
              </a:rPr>
              <a:t>https://doi.org/10.1016/j.scitotenv.2024.174864</a:t>
            </a:r>
            <a:endParaRPr lang="en-US" altLang="en-US" sz="2000" b="1" dirty="0">
              <a:solidFill>
                <a:srgbClr val="CD0038"/>
              </a:solidFill>
              <a:latin typeface="IBM Plex Sans" panose="020B0503050203000203" pitchFamily="34" charset="0"/>
              <a:sym typeface="Arial Black" panose="020B0604020202020204" pitchFamily="34" charset="0"/>
            </a:endParaRPr>
          </a:p>
          <a:p>
            <a:pPr>
              <a:lnSpc>
                <a:spcPct val="130000"/>
              </a:lnSpc>
            </a:pPr>
            <a:endParaRPr lang="en-US" altLang="en-US" sz="2000" b="1" dirty="0">
              <a:solidFill>
                <a:srgbClr val="CD0038"/>
              </a:solidFill>
              <a:latin typeface="IBM Plex Sans" panose="020B0503050203000203" pitchFamily="34" charset="0"/>
              <a:sym typeface="Arial Black" panose="020B0604020202020204" pitchFamily="34" charset="0"/>
            </a:endParaRPr>
          </a:p>
          <a:p>
            <a:pPr>
              <a:lnSpc>
                <a:spcPct val="130000"/>
              </a:lnSpc>
            </a:pPr>
            <a:r>
              <a:rPr lang="en-US" altLang="en-US" sz="2400" b="1" dirty="0">
                <a:latin typeface="IBM Plex Sans" panose="020B0503050203000203" pitchFamily="34" charset="0"/>
                <a:sym typeface="Arial Black" panose="020B0604020202020204" pitchFamily="34" charset="0"/>
              </a:rPr>
              <a:t>Special Thanks to the Staff of </a:t>
            </a:r>
            <a:r>
              <a:rPr lang="en-US" altLang="en-US" sz="2400" b="1" dirty="0" err="1">
                <a:latin typeface="IBM Plex Sans" panose="020B0503050203000203" pitchFamily="34" charset="0"/>
                <a:sym typeface="Arial Black" panose="020B0604020202020204" pitchFamily="34" charset="0"/>
              </a:rPr>
              <a:t>Tycko</a:t>
            </a:r>
            <a:r>
              <a:rPr lang="en-US" altLang="en-US" sz="2400" b="1" dirty="0">
                <a:latin typeface="IBM Plex Sans" panose="020B0503050203000203" pitchFamily="34" charset="0"/>
                <a:sym typeface="Arial Black" panose="020B0604020202020204" pitchFamily="34" charset="0"/>
              </a:rPr>
              <a:t> and Iwanicki Labs</a:t>
            </a:r>
          </a:p>
        </p:txBody>
      </p:sp>
      <p:sp>
        <p:nvSpPr>
          <p:cNvPr id="4" name="Shape 119">
            <a:extLst>
              <a:ext uri="{FF2B5EF4-FFF2-40B4-BE49-F238E27FC236}">
                <a16:creationId xmlns:a16="http://schemas.microsoft.com/office/drawing/2014/main" id="{EC25A5B7-7641-D91B-8A76-C2F0597BD521}"/>
              </a:ext>
            </a:extLst>
          </p:cNvPr>
          <p:cNvSpPr txBox="1">
            <a:spLocks noChangeArrowheads="1"/>
          </p:cNvSpPr>
          <p:nvPr/>
        </p:nvSpPr>
        <p:spPr bwMode="auto">
          <a:xfrm>
            <a:off x="11439944" y="6734041"/>
            <a:ext cx="8555374" cy="1727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sz="6100">
                <a:solidFill>
                  <a:schemeClr val="tx1"/>
                </a:solidFill>
                <a:latin typeface="Arial" panose="020B0604020202020204" pitchFamily="34" charset="0"/>
                <a:ea typeface="ＭＳ Ｐゴシック" panose="020B0600070205080204" pitchFamily="34" charset="-128"/>
              </a:defRPr>
            </a:lvl1pPr>
            <a:lvl2pPr marL="742950" indent="-285750">
              <a:defRPr sz="6100">
                <a:solidFill>
                  <a:schemeClr val="tx1"/>
                </a:solidFill>
                <a:latin typeface="Arial" panose="020B0604020202020204" pitchFamily="34" charset="0"/>
                <a:ea typeface="ＭＳ Ｐゴシック" panose="020B0600070205080204" pitchFamily="34" charset="-128"/>
              </a:defRPr>
            </a:lvl2pPr>
            <a:lvl3pPr marL="1143000" indent="-228600">
              <a:defRPr sz="6100">
                <a:solidFill>
                  <a:schemeClr val="tx1"/>
                </a:solidFill>
                <a:latin typeface="Arial" panose="020B0604020202020204" pitchFamily="34" charset="0"/>
                <a:ea typeface="ＭＳ Ｐゴシック" panose="020B0600070205080204" pitchFamily="34" charset="-128"/>
              </a:defRPr>
            </a:lvl3pPr>
            <a:lvl4pPr marL="1600200" indent="-228600">
              <a:defRPr sz="6100">
                <a:solidFill>
                  <a:schemeClr val="tx1"/>
                </a:solidFill>
                <a:latin typeface="Arial" panose="020B0604020202020204" pitchFamily="34" charset="0"/>
                <a:ea typeface="ＭＳ Ｐゴシック" panose="020B0600070205080204" pitchFamily="34" charset="-128"/>
              </a:defRPr>
            </a:lvl4pPr>
            <a:lvl5pPr marL="2057400" indent="-228600">
              <a:defRPr sz="6100">
                <a:solidFill>
                  <a:schemeClr val="tx1"/>
                </a:solidFill>
                <a:latin typeface="Arial" panose="020B0604020202020204" pitchFamily="34" charset="0"/>
                <a:ea typeface="ＭＳ Ｐゴシック" panose="020B0600070205080204" pitchFamily="34" charset="-128"/>
              </a:defRPr>
            </a:lvl5pPr>
            <a:lvl6pPr marL="2514600" indent="-228600" defTabSz="3132138" eaLnBrk="0" fontAlgn="base" hangingPunct="0">
              <a:spcBef>
                <a:spcPct val="0"/>
              </a:spcBef>
              <a:spcAft>
                <a:spcPct val="0"/>
              </a:spcAft>
              <a:defRPr sz="6100">
                <a:solidFill>
                  <a:schemeClr val="tx1"/>
                </a:solidFill>
                <a:latin typeface="Arial" panose="020B0604020202020204" pitchFamily="34" charset="0"/>
                <a:ea typeface="ＭＳ Ｐゴシック" panose="020B0600070205080204" pitchFamily="34" charset="-128"/>
              </a:defRPr>
            </a:lvl6pPr>
            <a:lvl7pPr marL="2971800" indent="-228600" defTabSz="3132138" eaLnBrk="0" fontAlgn="base" hangingPunct="0">
              <a:spcBef>
                <a:spcPct val="0"/>
              </a:spcBef>
              <a:spcAft>
                <a:spcPct val="0"/>
              </a:spcAft>
              <a:defRPr sz="6100">
                <a:solidFill>
                  <a:schemeClr val="tx1"/>
                </a:solidFill>
                <a:latin typeface="Arial" panose="020B0604020202020204" pitchFamily="34" charset="0"/>
                <a:ea typeface="ＭＳ Ｐゴシック" panose="020B0600070205080204" pitchFamily="34" charset="-128"/>
              </a:defRPr>
            </a:lvl7pPr>
            <a:lvl8pPr marL="3429000" indent="-228600" defTabSz="3132138" eaLnBrk="0" fontAlgn="base" hangingPunct="0">
              <a:spcBef>
                <a:spcPct val="0"/>
              </a:spcBef>
              <a:spcAft>
                <a:spcPct val="0"/>
              </a:spcAft>
              <a:defRPr sz="6100">
                <a:solidFill>
                  <a:schemeClr val="tx1"/>
                </a:solidFill>
                <a:latin typeface="Arial" panose="020B0604020202020204" pitchFamily="34" charset="0"/>
                <a:ea typeface="ＭＳ Ｐゴシック" panose="020B0600070205080204" pitchFamily="34" charset="-128"/>
              </a:defRPr>
            </a:lvl8pPr>
            <a:lvl9pPr marL="3886200" indent="-228600" defTabSz="3132138" eaLnBrk="0" fontAlgn="base" hangingPunct="0">
              <a:spcBef>
                <a:spcPct val="0"/>
              </a:spcBef>
              <a:spcAft>
                <a:spcPct val="0"/>
              </a:spcAft>
              <a:defRPr sz="6100">
                <a:solidFill>
                  <a:schemeClr val="tx1"/>
                </a:solidFill>
                <a:latin typeface="Arial" panose="020B0604020202020204" pitchFamily="34" charset="0"/>
                <a:ea typeface="ＭＳ Ｐゴシック" panose="020B0600070205080204" pitchFamily="34" charset="-128"/>
              </a:defRPr>
            </a:lvl9pPr>
          </a:lstStyle>
          <a:p>
            <a:pPr>
              <a:buSzPct val="25000"/>
            </a:pPr>
            <a:r>
              <a:rPr lang="en-US" sz="2400" b="1" dirty="0">
                <a:solidFill>
                  <a:srgbClr val="CD0038"/>
                </a:solidFill>
                <a:effectLst/>
                <a:latin typeface="IBM Plex Sans" panose="020B0503050203000203" pitchFamily="34" charset="0"/>
                <a:ea typeface="Times New Roman" panose="02020603050405020304" pitchFamily="18" charset="0"/>
              </a:rPr>
              <a:t>Comparison of Sequencing Depth and Methylation of Prior Year Short-Term and Recent Long-Term Exposures</a:t>
            </a:r>
          </a:p>
          <a:p>
            <a:pPr>
              <a:buSzPct val="25000"/>
            </a:pPr>
            <a:endParaRPr lang="en-US" altLang="en-US" sz="3200" b="1" dirty="0">
              <a:solidFill>
                <a:srgbClr val="CD0038"/>
              </a:solidFill>
              <a:latin typeface="IBM Plex Sans" panose="020B0503050203000203" pitchFamily="34" charset="0"/>
              <a:sym typeface="Arial Black" panose="020B0604020202020204" pitchFamily="34" charset="0"/>
            </a:endParaRPr>
          </a:p>
        </p:txBody>
      </p:sp>
      <p:sp>
        <p:nvSpPr>
          <p:cNvPr id="10" name="Shape 120">
            <a:extLst>
              <a:ext uri="{FF2B5EF4-FFF2-40B4-BE49-F238E27FC236}">
                <a16:creationId xmlns:a16="http://schemas.microsoft.com/office/drawing/2014/main" id="{A84B61E5-22C1-6693-EB5A-CF1826DA1BE6}"/>
              </a:ext>
            </a:extLst>
          </p:cNvPr>
          <p:cNvSpPr txBox="1"/>
          <p:nvPr/>
        </p:nvSpPr>
        <p:spPr>
          <a:xfrm>
            <a:off x="1828800" y="6822561"/>
            <a:ext cx="9351626" cy="21102079"/>
          </a:xfrm>
          <a:prstGeom prst="rect">
            <a:avLst/>
          </a:prstGeom>
          <a:noFill/>
          <a:ln>
            <a:noFill/>
          </a:ln>
        </p:spPr>
        <p:style>
          <a:lnRef idx="2">
            <a:schemeClr val="dk1"/>
          </a:lnRef>
          <a:fillRef idx="1">
            <a:schemeClr val="lt1"/>
          </a:fillRef>
          <a:effectRef idx="0">
            <a:schemeClr val="dk1"/>
          </a:effectRef>
          <a:fontRef idx="minor">
            <a:schemeClr val="dk1"/>
          </a:fontRef>
        </p:style>
        <p:txBody>
          <a:bodyPr lIns="91425" tIns="45700" rIns="91425" bIns="45700"/>
          <a:lstStyle>
            <a:lvl1pPr>
              <a:defRPr sz="6100">
                <a:solidFill>
                  <a:schemeClr val="tx1"/>
                </a:solidFill>
                <a:latin typeface="Arial" panose="020B0604020202020204" pitchFamily="34" charset="0"/>
                <a:ea typeface="ＭＳ Ｐゴシック" panose="020B0600070205080204" pitchFamily="34" charset="-128"/>
              </a:defRPr>
            </a:lvl1pPr>
            <a:lvl2pPr marL="742950" indent="-285750">
              <a:defRPr sz="6100">
                <a:solidFill>
                  <a:schemeClr val="tx1"/>
                </a:solidFill>
                <a:latin typeface="Arial" panose="020B0604020202020204" pitchFamily="34" charset="0"/>
                <a:ea typeface="ＭＳ Ｐゴシック" panose="020B0600070205080204" pitchFamily="34" charset="-128"/>
              </a:defRPr>
            </a:lvl2pPr>
            <a:lvl3pPr marL="1143000" indent="-228600">
              <a:defRPr sz="6100">
                <a:solidFill>
                  <a:schemeClr val="tx1"/>
                </a:solidFill>
                <a:latin typeface="Arial" panose="020B0604020202020204" pitchFamily="34" charset="0"/>
                <a:ea typeface="ＭＳ Ｐゴシック" panose="020B0600070205080204" pitchFamily="34" charset="-128"/>
              </a:defRPr>
            </a:lvl3pPr>
            <a:lvl4pPr marL="1600200" indent="-228600">
              <a:defRPr sz="6100">
                <a:solidFill>
                  <a:schemeClr val="tx1"/>
                </a:solidFill>
                <a:latin typeface="Arial" panose="020B0604020202020204" pitchFamily="34" charset="0"/>
                <a:ea typeface="ＭＳ Ｐゴシック" panose="020B0600070205080204" pitchFamily="34" charset="-128"/>
              </a:defRPr>
            </a:lvl4pPr>
            <a:lvl5pPr marL="2057400" indent="-228600">
              <a:defRPr sz="6100">
                <a:solidFill>
                  <a:schemeClr val="tx1"/>
                </a:solidFill>
                <a:latin typeface="Arial" panose="020B0604020202020204" pitchFamily="34" charset="0"/>
                <a:ea typeface="ＭＳ Ｐゴシック" panose="020B0600070205080204" pitchFamily="34" charset="-128"/>
              </a:defRPr>
            </a:lvl5pPr>
            <a:lvl6pPr marL="2514600" indent="-228600" defTabSz="3132138" eaLnBrk="0" fontAlgn="base" hangingPunct="0">
              <a:spcBef>
                <a:spcPct val="0"/>
              </a:spcBef>
              <a:spcAft>
                <a:spcPct val="0"/>
              </a:spcAft>
              <a:defRPr sz="6100">
                <a:solidFill>
                  <a:schemeClr val="tx1"/>
                </a:solidFill>
                <a:latin typeface="Arial" panose="020B0604020202020204" pitchFamily="34" charset="0"/>
                <a:ea typeface="ＭＳ Ｐゴシック" panose="020B0600070205080204" pitchFamily="34" charset="-128"/>
              </a:defRPr>
            </a:lvl6pPr>
            <a:lvl7pPr marL="2971800" indent="-228600" defTabSz="3132138" eaLnBrk="0" fontAlgn="base" hangingPunct="0">
              <a:spcBef>
                <a:spcPct val="0"/>
              </a:spcBef>
              <a:spcAft>
                <a:spcPct val="0"/>
              </a:spcAft>
              <a:defRPr sz="6100">
                <a:solidFill>
                  <a:schemeClr val="tx1"/>
                </a:solidFill>
                <a:latin typeface="Arial" panose="020B0604020202020204" pitchFamily="34" charset="0"/>
                <a:ea typeface="ＭＳ Ｐゴシック" panose="020B0600070205080204" pitchFamily="34" charset="-128"/>
              </a:defRPr>
            </a:lvl7pPr>
            <a:lvl8pPr marL="3429000" indent="-228600" defTabSz="3132138" eaLnBrk="0" fontAlgn="base" hangingPunct="0">
              <a:spcBef>
                <a:spcPct val="0"/>
              </a:spcBef>
              <a:spcAft>
                <a:spcPct val="0"/>
              </a:spcAft>
              <a:defRPr sz="6100">
                <a:solidFill>
                  <a:schemeClr val="tx1"/>
                </a:solidFill>
                <a:latin typeface="Arial" panose="020B0604020202020204" pitchFamily="34" charset="0"/>
                <a:ea typeface="ＭＳ Ｐゴシック" panose="020B0600070205080204" pitchFamily="34" charset="-128"/>
              </a:defRPr>
            </a:lvl8pPr>
            <a:lvl9pPr marL="3886200" indent="-228600" defTabSz="3132138" eaLnBrk="0" fontAlgn="base" hangingPunct="0">
              <a:spcBef>
                <a:spcPct val="0"/>
              </a:spcBef>
              <a:spcAft>
                <a:spcPct val="0"/>
              </a:spcAft>
              <a:defRPr sz="6100">
                <a:solidFill>
                  <a:schemeClr val="tx1"/>
                </a:solidFill>
                <a:latin typeface="Arial" panose="020B0604020202020204" pitchFamily="34" charset="0"/>
                <a:ea typeface="ＭＳ Ｐゴシック" panose="020B0600070205080204" pitchFamily="34" charset="-128"/>
              </a:defRPr>
            </a:lvl9pPr>
          </a:lstStyle>
          <a:p>
            <a:pPr>
              <a:lnSpc>
                <a:spcPct val="130000"/>
              </a:lnSpc>
              <a:buClr>
                <a:srgbClr val="000000"/>
              </a:buClr>
              <a:buSzPct val="100000"/>
            </a:pPr>
            <a:r>
              <a:rPr lang="en-US" altLang="en-US" sz="3600" b="1" dirty="0">
                <a:solidFill>
                  <a:srgbClr val="CD0038"/>
                </a:solidFill>
                <a:latin typeface="IBM Plex Sans" panose="020B0503050203000203" pitchFamily="34" charset="0"/>
                <a:ea typeface="Arial Black" panose="020B0604020202020204" pitchFamily="34" charset="0"/>
                <a:sym typeface="Arial Black" panose="020B0604020202020204" pitchFamily="34" charset="0"/>
              </a:rPr>
              <a:t>INTRODUCTION &amp; OBJECTIVES</a:t>
            </a:r>
          </a:p>
          <a:p>
            <a:pPr>
              <a:lnSpc>
                <a:spcPct val="114000"/>
              </a:lnSpc>
              <a:buClr>
                <a:srgbClr val="000000"/>
              </a:buClr>
              <a:buSzPct val="100000"/>
            </a:pPr>
            <a:r>
              <a:rPr lang="en-US" sz="2400" dirty="0" err="1">
                <a:latin typeface="IBM Plex Sans" panose="020B0503050203000203" pitchFamily="34" charset="0"/>
              </a:rPr>
              <a:t>Perfluorooctane</a:t>
            </a:r>
            <a:r>
              <a:rPr lang="en-US" sz="2400" dirty="0">
                <a:latin typeface="IBM Plex Sans" panose="020B0503050203000203" pitchFamily="34" charset="0"/>
              </a:rPr>
              <a:t> sulfonic acid (PFOS), a legacy compound within the broader PFAS chemical class, is a persistent environmental toxicant associated with carcinogenicity, immune dysregulation, and endocrine disruption. Its ubiquity in water systems and industrial runoff has led to disproportionate exposure in environmental justice (EJ) communities, where systemic inequities in infrastructure and proximity to contamination sources amplify health risks. This study explores the epigenetic consequences of PFOS exposure in fallopian tube non-epithelial (FNE) cells, with a particular focus on DNA methylation changes. The primary objectives are to characterize methylation profiles under both short- and long-term PFOS exposure, identify differentially methylated regions (DMRs), compare methylation shifts with transcriptomic data, and assess the potential of methylation as a biomarker for PFOS-induced toxicity.</a:t>
            </a:r>
          </a:p>
          <a:p>
            <a:pPr>
              <a:lnSpc>
                <a:spcPct val="114000"/>
              </a:lnSpc>
              <a:buClr>
                <a:srgbClr val="000000"/>
              </a:buClr>
              <a:buSzPct val="100000"/>
            </a:pPr>
            <a:endParaRPr lang="en-US" sz="2400" dirty="0">
              <a:effectLst/>
              <a:latin typeface="IBM Plex Sans" panose="020B0503050203000203" pitchFamily="34" charset="0"/>
              <a:ea typeface="Times New Roman" panose="02020603050405020304" pitchFamily="18" charset="0"/>
            </a:endParaRPr>
          </a:p>
          <a:p>
            <a:pPr>
              <a:lnSpc>
                <a:spcPct val="130000"/>
              </a:lnSpc>
              <a:buClr>
                <a:srgbClr val="000000"/>
              </a:buClr>
              <a:buSzPct val="100000"/>
            </a:pPr>
            <a:r>
              <a:rPr lang="en-US" altLang="en-US" sz="3600" b="1" dirty="0">
                <a:solidFill>
                  <a:srgbClr val="CD0038"/>
                </a:solidFill>
                <a:latin typeface="IBM Plex Sans" panose="020B0503050203000203" pitchFamily="34" charset="0"/>
                <a:ea typeface="Arial Black" panose="020B0604020202020204" pitchFamily="34" charset="0"/>
                <a:sym typeface="Arial Black" panose="020B0604020202020204" pitchFamily="34" charset="0"/>
              </a:rPr>
              <a:t>METHODS</a:t>
            </a:r>
          </a:p>
          <a:p>
            <a:pPr>
              <a:lnSpc>
                <a:spcPct val="114000"/>
              </a:lnSpc>
              <a:buClr>
                <a:srgbClr val="000000"/>
              </a:buClr>
              <a:buSzPct val="100000"/>
            </a:pPr>
            <a:r>
              <a:rPr lang="en-US" sz="2400" dirty="0">
                <a:latin typeface="IBM Plex Sans" panose="020B0503050203000203" pitchFamily="34" charset="0"/>
              </a:rPr>
              <a:t>In collaboration with the Iwanicki Lab (Stevens Institute of Technology), we sequenced TERT-immortalized FNE cells to model PFOS exposure under two distinct regimens: a short-term high-dose exposure of 25 µM for three days, without and with a three-day washout, and a long-term low-dose exposure of 20 nM for eight weeks, without and with either a three-day or one-week washout. Whole-genome methylation profiling was conducted using Oxford Nanopore sequencing technology. </a:t>
            </a:r>
          </a:p>
          <a:p>
            <a:pPr>
              <a:lnSpc>
                <a:spcPct val="114000"/>
              </a:lnSpc>
              <a:buClr>
                <a:srgbClr val="000000"/>
              </a:buClr>
              <a:buSzPct val="100000"/>
            </a:pPr>
            <a:endParaRPr lang="en-US" sz="2400" dirty="0">
              <a:latin typeface="IBM Plex Sans" panose="020B0503050203000203" pitchFamily="34" charset="0"/>
            </a:endParaRPr>
          </a:p>
          <a:p>
            <a:pPr>
              <a:lnSpc>
                <a:spcPct val="114000"/>
              </a:lnSpc>
              <a:buClr>
                <a:srgbClr val="000000"/>
              </a:buClr>
              <a:buSzPct val="100000"/>
            </a:pPr>
            <a:r>
              <a:rPr lang="en-US" altLang="en-US" sz="3600" b="1" dirty="0">
                <a:solidFill>
                  <a:srgbClr val="CD0038"/>
                </a:solidFill>
                <a:latin typeface="IBM Plex Sans" panose="020B0503050203000203" pitchFamily="34" charset="0"/>
                <a:ea typeface="Arial Black" panose="020B0604020202020204" pitchFamily="34" charset="0"/>
                <a:sym typeface="Arial Black" panose="020B0604020202020204" pitchFamily="34" charset="0"/>
              </a:rPr>
              <a:t>RESULTS &amp; DISCUSSION</a:t>
            </a:r>
          </a:p>
          <a:p>
            <a:pPr>
              <a:lnSpc>
                <a:spcPct val="120000"/>
              </a:lnSpc>
              <a:buClr>
                <a:srgbClr val="000000"/>
              </a:buClr>
              <a:buSzPct val="100000"/>
            </a:pPr>
            <a:r>
              <a:rPr lang="en-US" sz="2400" dirty="0">
                <a:latin typeface="IBM Plex Sans" panose="020B0503050203000203" pitchFamily="34" charset="0"/>
              </a:rPr>
              <a:t>Long-term, low-dose PFOS exposure elicited more pronounced methylation changes than short-term, high-dose exposure. This was in line with the transcriptomics data generated by the Iwanicki Lab. Surprisingly, overall methylation alterations were modest, particularly in short-term samples, challenging prior assumptions about PFOS’s potency as a methylation disruptor. The </a:t>
            </a:r>
            <a:r>
              <a:rPr lang="en-US" sz="2400" dirty="0" err="1">
                <a:latin typeface="IBM Plex Sans" panose="020B0503050203000203" pitchFamily="34" charset="0"/>
              </a:rPr>
              <a:t>Tycko</a:t>
            </a:r>
            <a:r>
              <a:rPr lang="en-US" sz="2400" dirty="0">
                <a:latin typeface="IBM Plex Sans" panose="020B0503050203000203" pitchFamily="34" charset="0"/>
              </a:rPr>
              <a:t> Lab has previously performed targeted methylation sequencing         (via Illumina </a:t>
            </a:r>
            <a:r>
              <a:rPr lang="en-US" sz="2400" dirty="0" err="1">
                <a:latin typeface="IBM Plex Sans" panose="020B0503050203000203" pitchFamily="34" charset="0"/>
              </a:rPr>
              <a:t>MiSeq</a:t>
            </a:r>
            <a:r>
              <a:rPr lang="en-US" sz="2400" dirty="0">
                <a:latin typeface="IBM Plex Sans" panose="020B0503050203000203" pitchFamily="34" charset="0"/>
              </a:rPr>
              <a:t>) on two-day PFOS exposures on TERT-immortalized FNE cells. Previously observed differentially methylated regions, such as that around HOXD did not exhibit significant changes in the Iwanicki Lab long-term exposure samples. This may be attributable to differences in sequencing depth between the targeted and whole genome technologies. Transcriptomic data did not consistently align with methylation changes, indicating that PFOS may exert its effects through alternative regulatory mechanisms. A prior whole methylome study on breast epithelial cells (</a:t>
            </a:r>
            <a:r>
              <a:rPr lang="en-US" sz="2400" dirty="0" err="1">
                <a:latin typeface="IBM Plex Sans" panose="020B0503050203000203" pitchFamily="34" charset="0"/>
              </a:rPr>
              <a:t>Pierozan</a:t>
            </a:r>
            <a:r>
              <a:rPr lang="en-US" sz="2400" dirty="0">
                <a:latin typeface="IBM Plex Sans" panose="020B0503050203000203" pitchFamily="34" charset="0"/>
              </a:rPr>
              <a:t> et al., 2024) found extensive methylation changes in response to lower PFOS concentrations, underscoring the role of cell type specificity. </a:t>
            </a:r>
            <a:endParaRPr lang="en-US" altLang="en-US" sz="2400" dirty="0">
              <a:solidFill>
                <a:srgbClr val="000000"/>
              </a:solidFill>
              <a:latin typeface="IBM Plex Sans" panose="020B0503050203000203" pitchFamily="34" charset="0"/>
              <a:ea typeface="Arial Black" panose="020B0604020202020204" pitchFamily="34" charset="0"/>
              <a:cs typeface="Arial" panose="020B0604020202020204" pitchFamily="34" charset="0"/>
            </a:endParaRPr>
          </a:p>
        </p:txBody>
      </p:sp>
      <p:sp>
        <p:nvSpPr>
          <p:cNvPr id="39" name="Shape 90">
            <a:extLst>
              <a:ext uri="{FF2B5EF4-FFF2-40B4-BE49-F238E27FC236}">
                <a16:creationId xmlns:a16="http://schemas.microsoft.com/office/drawing/2014/main" id="{37CD98B1-5780-77C4-4CFB-C179FBB34C4C}"/>
              </a:ext>
            </a:extLst>
          </p:cNvPr>
          <p:cNvSpPr txBox="1">
            <a:spLocks/>
          </p:cNvSpPr>
          <p:nvPr/>
        </p:nvSpPr>
        <p:spPr>
          <a:xfrm>
            <a:off x="1447800" y="4765160"/>
            <a:ext cx="18669000" cy="2286000"/>
          </a:xfrm>
          <a:prstGeom prst="rect">
            <a:avLst/>
          </a:prstGeom>
          <a:noFill/>
          <a:ln>
            <a:noFill/>
          </a:ln>
        </p:spPr>
        <p:txBody>
          <a:bodyPr lIns="438900" tIns="219450" rIns="438900" bIns="219450" anchor="t"/>
          <a:lstStyle>
            <a:lvl1pPr marL="1123950" indent="-1123950" algn="l" defTabSz="3001963" rtl="0" eaLnBrk="0" fontAlgn="base" hangingPunct="0">
              <a:spcBef>
                <a:spcPct val="20000"/>
              </a:spcBef>
              <a:spcAft>
                <a:spcPct val="0"/>
              </a:spcAft>
              <a:buFont typeface="Arial" charset="0"/>
              <a:buChar char="•"/>
              <a:defRPr sz="9183" kern="1200">
                <a:solidFill>
                  <a:schemeClr val="tx1"/>
                </a:solidFill>
                <a:latin typeface="+mn-lt"/>
                <a:ea typeface="ＭＳ Ｐゴシック" charset="0"/>
                <a:cs typeface="ＭＳ Ｐゴシック" charset="0"/>
              </a:defRPr>
            </a:lvl1pPr>
            <a:lvl2pPr marL="2438400" indent="-936625" algn="l" defTabSz="3001963" rtl="0" eaLnBrk="0" fontAlgn="base" hangingPunct="0">
              <a:spcBef>
                <a:spcPct val="20000"/>
              </a:spcBef>
              <a:spcAft>
                <a:spcPct val="0"/>
              </a:spcAft>
              <a:buFont typeface="Arial" charset="0"/>
              <a:buChar char="–"/>
              <a:defRPr sz="7851" kern="1200">
                <a:solidFill>
                  <a:schemeClr val="tx1"/>
                </a:solidFill>
                <a:latin typeface="+mn-lt"/>
                <a:ea typeface="ＭＳ Ｐゴシック" charset="0"/>
                <a:cs typeface="+mn-cs"/>
              </a:defRPr>
            </a:lvl2pPr>
            <a:lvl3pPr marL="3752850" indent="-749300" algn="l" defTabSz="3001963" rtl="0" eaLnBrk="0" fontAlgn="base" hangingPunct="0">
              <a:spcBef>
                <a:spcPct val="20000"/>
              </a:spcBef>
              <a:spcAft>
                <a:spcPct val="0"/>
              </a:spcAft>
              <a:buFont typeface="Arial" charset="0"/>
              <a:buChar char="•"/>
              <a:defRPr sz="6589" kern="1200">
                <a:solidFill>
                  <a:schemeClr val="tx1"/>
                </a:solidFill>
                <a:latin typeface="+mn-lt"/>
                <a:ea typeface="ＭＳ Ｐゴシック" charset="0"/>
                <a:cs typeface="+mn-cs"/>
              </a:defRPr>
            </a:lvl3pPr>
            <a:lvl4pPr marL="5253038" indent="-749300" algn="l" defTabSz="3001963" rtl="0" eaLnBrk="0" fontAlgn="base" hangingPunct="0">
              <a:spcBef>
                <a:spcPct val="20000"/>
              </a:spcBef>
              <a:spcAft>
                <a:spcPct val="0"/>
              </a:spcAft>
              <a:buFont typeface="Arial" charset="0"/>
              <a:buChar char="–"/>
              <a:defRPr sz="5888" kern="1200">
                <a:solidFill>
                  <a:schemeClr val="tx1"/>
                </a:solidFill>
                <a:latin typeface="+mn-lt"/>
                <a:ea typeface="ＭＳ Ｐゴシック" charset="0"/>
                <a:cs typeface="+mn-cs"/>
              </a:defRPr>
            </a:lvl4pPr>
            <a:lvl5pPr marL="6754813" indent="-749300" algn="l" defTabSz="3001963" rtl="0" eaLnBrk="0" fontAlgn="base" hangingPunct="0">
              <a:spcBef>
                <a:spcPct val="20000"/>
              </a:spcBef>
              <a:spcAft>
                <a:spcPct val="0"/>
              </a:spcAft>
              <a:buFont typeface="Arial" charset="0"/>
              <a:buChar char="»"/>
              <a:defRPr sz="5888" kern="1200">
                <a:solidFill>
                  <a:schemeClr val="tx1"/>
                </a:solidFill>
                <a:latin typeface="+mn-lt"/>
                <a:ea typeface="ＭＳ Ｐゴシック" charset="0"/>
                <a:cs typeface="+mn-cs"/>
              </a:defRPr>
            </a:lvl5pPr>
            <a:lvl6pPr marL="8257814" indent="-750714" algn="l" defTabSz="3002841" rtl="0" eaLnBrk="1" latinLnBrk="0" hangingPunct="1">
              <a:spcBef>
                <a:spcPct val="20000"/>
              </a:spcBef>
              <a:buFont typeface="Arial" pitchFamily="34" charset="0"/>
              <a:buChar char="•"/>
              <a:defRPr sz="5888" kern="1200">
                <a:solidFill>
                  <a:schemeClr val="tx1"/>
                </a:solidFill>
                <a:latin typeface="+mn-lt"/>
                <a:ea typeface="+mn-ea"/>
                <a:cs typeface="+mn-cs"/>
              </a:defRPr>
            </a:lvl6pPr>
            <a:lvl7pPr marL="9759234" indent="-750714" algn="l" defTabSz="3002841" rtl="0" eaLnBrk="1" latinLnBrk="0" hangingPunct="1">
              <a:spcBef>
                <a:spcPct val="20000"/>
              </a:spcBef>
              <a:buFont typeface="Arial" pitchFamily="34" charset="0"/>
              <a:buChar char="•"/>
              <a:defRPr sz="5888" kern="1200">
                <a:solidFill>
                  <a:schemeClr val="tx1"/>
                </a:solidFill>
                <a:latin typeface="+mn-lt"/>
                <a:ea typeface="+mn-ea"/>
                <a:cs typeface="+mn-cs"/>
              </a:defRPr>
            </a:lvl7pPr>
            <a:lvl8pPr marL="11260657" indent="-750714" algn="l" defTabSz="3002841" rtl="0" eaLnBrk="1" latinLnBrk="0" hangingPunct="1">
              <a:spcBef>
                <a:spcPct val="20000"/>
              </a:spcBef>
              <a:buFont typeface="Arial" pitchFamily="34" charset="0"/>
              <a:buChar char="•"/>
              <a:defRPr sz="5888" kern="1200">
                <a:solidFill>
                  <a:schemeClr val="tx1"/>
                </a:solidFill>
                <a:latin typeface="+mn-lt"/>
                <a:ea typeface="+mn-ea"/>
                <a:cs typeface="+mn-cs"/>
              </a:defRPr>
            </a:lvl8pPr>
            <a:lvl9pPr marL="12762078" indent="-750714" algn="l" defTabSz="3002841" rtl="0" eaLnBrk="1" latinLnBrk="0" hangingPunct="1">
              <a:spcBef>
                <a:spcPct val="20000"/>
              </a:spcBef>
              <a:buFont typeface="Arial" pitchFamily="34" charset="0"/>
              <a:buChar char="•"/>
              <a:defRPr sz="5888" kern="1200">
                <a:solidFill>
                  <a:schemeClr val="tx1"/>
                </a:solidFill>
                <a:latin typeface="+mn-lt"/>
                <a:ea typeface="+mn-ea"/>
                <a:cs typeface="+mn-cs"/>
              </a:defRPr>
            </a:lvl9pPr>
          </a:lstStyle>
          <a:p>
            <a:pPr marL="0" indent="0">
              <a:lnSpc>
                <a:spcPct val="90000"/>
              </a:lnSpc>
              <a:spcBef>
                <a:spcPts val="0"/>
              </a:spcBef>
              <a:buClr>
                <a:schemeClr val="dk1"/>
              </a:buClr>
              <a:buSzPct val="25000"/>
              <a:buFont typeface="Calibri"/>
              <a:buNone/>
              <a:defRPr/>
            </a:pPr>
            <a:r>
              <a:rPr lang="en-US" sz="4400" b="1" spc="100" dirty="0">
                <a:solidFill>
                  <a:schemeClr val="dk1"/>
                </a:solidFill>
                <a:latin typeface="IBM Plex Sans" panose="020B0503050203000203" pitchFamily="34" charset="0"/>
                <a:ea typeface="Calibri"/>
                <a:cs typeface="Calibri"/>
                <a:sym typeface="Calibri"/>
              </a:rPr>
              <a:t>Rohan Sarkar</a:t>
            </a:r>
            <a:r>
              <a:rPr lang="en-US" sz="4400" spc="100" dirty="0">
                <a:solidFill>
                  <a:schemeClr val="dk1"/>
                </a:solidFill>
                <a:latin typeface="IBM Plex Sans" panose="020B0503050203000203" pitchFamily="34" charset="0"/>
                <a:ea typeface="Calibri"/>
                <a:cs typeface="Calibri"/>
                <a:sym typeface="Calibri"/>
              </a:rPr>
              <a:t>, </a:t>
            </a:r>
            <a:r>
              <a:rPr lang="en-US" altLang="en-US" sz="4400" dirty="0">
                <a:latin typeface="IBM Plex Sans"/>
                <a:ea typeface="ＭＳ Ｐゴシック"/>
              </a:rPr>
              <a:t>Cornell University </a:t>
            </a:r>
            <a:endParaRPr lang="en-US" sz="4400" dirty="0">
              <a:latin typeface="IBM Plex Sans" panose="020B0503050203000203" pitchFamily="34" charset="0"/>
              <a:ea typeface="ＭＳ Ｐゴシック"/>
              <a:cs typeface="Calibri"/>
              <a:sym typeface="Nunito"/>
            </a:endParaRPr>
          </a:p>
          <a:p>
            <a:pPr marL="0" indent="0">
              <a:lnSpc>
                <a:spcPct val="90000"/>
              </a:lnSpc>
              <a:spcBef>
                <a:spcPts val="0"/>
              </a:spcBef>
              <a:buNone/>
              <a:defRPr/>
            </a:pPr>
            <a:r>
              <a:rPr lang="en-US" sz="4400" b="1" dirty="0">
                <a:latin typeface="IBM Plex Sans"/>
                <a:ea typeface="ＭＳ Ｐゴシック"/>
                <a:cs typeface="Nunito"/>
                <a:sym typeface="Nunito"/>
              </a:rPr>
              <a:t>Dr. Benjamin </a:t>
            </a:r>
            <a:r>
              <a:rPr lang="en-US" sz="4400" b="1" dirty="0" err="1">
                <a:latin typeface="IBM Plex Sans"/>
                <a:ea typeface="ＭＳ Ｐゴシック"/>
                <a:cs typeface="Nunito"/>
                <a:sym typeface="Nunito"/>
              </a:rPr>
              <a:t>Tycko</a:t>
            </a:r>
            <a:r>
              <a:rPr lang="en-US" sz="4400" dirty="0">
                <a:latin typeface="IBM Plex Sans"/>
                <a:ea typeface="ＭＳ Ｐゴシック"/>
                <a:cs typeface="Nunito"/>
                <a:sym typeface="Nunito"/>
              </a:rPr>
              <a:t>, Center for Discovery and Innovation</a:t>
            </a:r>
            <a:endParaRPr lang="en-US" sz="4400" dirty="0">
              <a:solidFill>
                <a:schemeClr val="dk1"/>
              </a:solidFill>
              <a:latin typeface="IBM Plex Sans" panose="020B0503050203000203" pitchFamily="34" charset="0"/>
              <a:ea typeface="ＭＳ Ｐゴシック"/>
              <a:cs typeface="Calibri"/>
            </a:endParaRPr>
          </a:p>
          <a:p>
            <a:pPr marL="0" indent="0">
              <a:lnSpc>
                <a:spcPct val="90000"/>
              </a:lnSpc>
              <a:spcBef>
                <a:spcPts val="0"/>
              </a:spcBef>
              <a:buClr>
                <a:schemeClr val="dk1"/>
              </a:buClr>
              <a:buSzPct val="25000"/>
              <a:buFont typeface="Calibri"/>
              <a:buNone/>
              <a:defRPr/>
            </a:pPr>
            <a:endParaRPr lang="en-US" sz="4800" spc="100" dirty="0">
              <a:solidFill>
                <a:schemeClr val="dk1"/>
              </a:solidFill>
              <a:ea typeface="Calibri"/>
              <a:cs typeface="Calibri"/>
              <a:sym typeface="Calibri"/>
            </a:endParaRPr>
          </a:p>
        </p:txBody>
      </p:sp>
      <p:pic>
        <p:nvPicPr>
          <p:cNvPr id="22" name="Picture 21">
            <a:extLst>
              <a:ext uri="{FF2B5EF4-FFF2-40B4-BE49-F238E27FC236}">
                <a16:creationId xmlns:a16="http://schemas.microsoft.com/office/drawing/2014/main" id="{02A0D407-851C-C5EB-A0BD-DFDD4A05F9F6}"/>
              </a:ext>
            </a:extLst>
          </p:cNvPr>
          <p:cNvPicPr>
            <a:picLocks noChangeAspect="1"/>
          </p:cNvPicPr>
          <p:nvPr/>
        </p:nvPicPr>
        <p:blipFill>
          <a:blip r:embed="rId3"/>
          <a:stretch>
            <a:fillRect/>
          </a:stretch>
        </p:blipFill>
        <p:spPr>
          <a:xfrm>
            <a:off x="11532096" y="7603280"/>
            <a:ext cx="8555374" cy="7370098"/>
          </a:xfrm>
          <a:prstGeom prst="rect">
            <a:avLst/>
          </a:prstGeom>
        </p:spPr>
      </p:pic>
      <p:pic>
        <p:nvPicPr>
          <p:cNvPr id="23" name="Picture 22">
            <a:extLst>
              <a:ext uri="{FF2B5EF4-FFF2-40B4-BE49-F238E27FC236}">
                <a16:creationId xmlns:a16="http://schemas.microsoft.com/office/drawing/2014/main" id="{C43F44FF-9BE4-D66F-15B4-0BFE25C1D6CA}"/>
              </a:ext>
            </a:extLst>
          </p:cNvPr>
          <p:cNvPicPr>
            <a:picLocks noChangeAspect="1"/>
          </p:cNvPicPr>
          <p:nvPr/>
        </p:nvPicPr>
        <p:blipFill>
          <a:blip r:embed="rId4"/>
          <a:stretch>
            <a:fillRect/>
          </a:stretch>
        </p:blipFill>
        <p:spPr>
          <a:xfrm>
            <a:off x="11532096" y="15208889"/>
            <a:ext cx="8814892" cy="2372756"/>
          </a:xfrm>
          <a:prstGeom prst="rect">
            <a:avLst/>
          </a:prstGeom>
        </p:spPr>
      </p:pic>
    </p:spTree>
    <p:extLst>
      <p:ext uri="{BB962C8B-B14F-4D97-AF65-F5344CB8AC3E}">
        <p14:creationId xmlns:p14="http://schemas.microsoft.com/office/powerpoint/2010/main" val="34208918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adb0ca3-6aed-498b-a868-7ea0b699adef" xsi:nil="true"/>
    <lcf76f155ced4ddcb4097134ff3c332f xmlns="464bcde1-c40f-43d5-92b7-e943f7d439d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79D255055837E4F9EDA19EC3A91FA75" ma:contentTypeVersion="15" ma:contentTypeDescription="Create a new document." ma:contentTypeScope="" ma:versionID="1819ffb75ac1bfbad8158d1e0a2ef0ed">
  <xsd:schema xmlns:xsd="http://www.w3.org/2001/XMLSchema" xmlns:xs="http://www.w3.org/2001/XMLSchema" xmlns:p="http://schemas.microsoft.com/office/2006/metadata/properties" xmlns:ns2="3adb0ca3-6aed-498b-a868-7ea0b699adef" xmlns:ns3="464bcde1-c40f-43d5-92b7-e943f7d439d2" targetNamespace="http://schemas.microsoft.com/office/2006/metadata/properties" ma:root="true" ma:fieldsID="3d6e626db351dec641c3d6a63d023c30" ns2:_="" ns3:_="">
    <xsd:import namespace="3adb0ca3-6aed-498b-a868-7ea0b699adef"/>
    <xsd:import namespace="464bcde1-c40f-43d5-92b7-e943f7d439d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DateTaken" minOccurs="0"/>
                <xsd:element ref="ns3:MediaLengthInSecond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Location"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db0ca3-6aed-498b-a868-7ea0b699adef"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64353e65-c854-4760-9052-d90c11bd4c91}" ma:internalName="TaxCatchAll" ma:showField="CatchAllData" ma:web="3adb0ca3-6aed-498b-a868-7ea0b699ade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64bcde1-c40f-43d5-92b7-e943f7d439d2"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DateTaken" ma:index="13" nillable="true" ma:displayName="MediaServiceDateTaken" ma:descriptio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a52586c-27ab-4ec5-821d-30b0f32160b7"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description="" ma:indexed="true" ma:internalName="MediaServiceLocatio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91B326-39BD-4FE0-BE81-A8B2A252768C}">
  <ds:schemaRefs>
    <ds:schemaRef ds:uri="http://schemas.microsoft.com/office/2006/metadata/properties"/>
    <ds:schemaRef ds:uri="http://schemas.microsoft.com/office/infopath/2007/PartnerControls"/>
    <ds:schemaRef ds:uri="3adb0ca3-6aed-498b-a868-7ea0b699adef"/>
    <ds:schemaRef ds:uri="464bcde1-c40f-43d5-92b7-e943f7d439d2"/>
  </ds:schemaRefs>
</ds:datastoreItem>
</file>

<file path=customXml/itemProps2.xml><?xml version="1.0" encoding="utf-8"?>
<ds:datastoreItem xmlns:ds="http://schemas.openxmlformats.org/officeDocument/2006/customXml" ds:itemID="{17AB1B79-9BDC-4030-B29A-D3A1A7C4F76C}">
  <ds:schemaRefs>
    <ds:schemaRef ds:uri="http://schemas.microsoft.com/sharepoint/v3/contenttype/forms"/>
  </ds:schemaRefs>
</ds:datastoreItem>
</file>

<file path=customXml/itemProps3.xml><?xml version="1.0" encoding="utf-8"?>
<ds:datastoreItem xmlns:ds="http://schemas.openxmlformats.org/officeDocument/2006/customXml" ds:itemID="{6BA14CA9-2EE4-46C7-81E7-9564A91F94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db0ca3-6aed-498b-a868-7ea0b699adef"/>
    <ds:schemaRef ds:uri="464bcde1-c40f-43d5-92b7-e943f7d439d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2355</TotalTime>
  <Words>616</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Arial</vt:lpstr>
      <vt:lpstr>Calibri</vt:lpstr>
      <vt:lpstr>IBM Plex Sans</vt:lpstr>
      <vt:lpstr>Nunito</vt:lpstr>
      <vt:lpstr>Saira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Roberto Lago</dc:creator>
  <cp:lastModifiedBy>Rohan Sarkar</cp:lastModifiedBy>
  <cp:revision>28</cp:revision>
  <cp:lastPrinted>2024-11-13T19:37:13Z</cp:lastPrinted>
  <dcterms:created xsi:type="dcterms:W3CDTF">2024-11-13T18:51:42Z</dcterms:created>
  <dcterms:modified xsi:type="dcterms:W3CDTF">2025-08-29T11:42:20Z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73fd474-4f3c-44ed-88fb-5cc4bd2471bf_Enabled">
    <vt:lpwstr>true</vt:lpwstr>
  </property>
  <property fmtid="{D5CDD505-2E9C-101B-9397-08002B2CF9AE}" pid="3" name="MSIP_Label_a73fd474-4f3c-44ed-88fb-5cc4bd2471bf_SetDate">
    <vt:lpwstr>2024-11-13T18:55:34Z</vt:lpwstr>
  </property>
  <property fmtid="{D5CDD505-2E9C-101B-9397-08002B2CF9AE}" pid="4" name="MSIP_Label_a73fd474-4f3c-44ed-88fb-5cc4bd2471bf_Method">
    <vt:lpwstr>Standard</vt:lpwstr>
  </property>
  <property fmtid="{D5CDD505-2E9C-101B-9397-08002B2CF9AE}" pid="5" name="MSIP_Label_a73fd474-4f3c-44ed-88fb-5cc4bd2471bf_Name">
    <vt:lpwstr>defa4170-0d19-0005-0004-bc88714345d2</vt:lpwstr>
  </property>
  <property fmtid="{D5CDD505-2E9C-101B-9397-08002B2CF9AE}" pid="6" name="MSIP_Label_a73fd474-4f3c-44ed-88fb-5cc4bd2471bf_SiteId">
    <vt:lpwstr>8d1a69ec-03b5-4345-ae21-dad112f5fb4f</vt:lpwstr>
  </property>
  <property fmtid="{D5CDD505-2E9C-101B-9397-08002B2CF9AE}" pid="7" name="MSIP_Label_a73fd474-4f3c-44ed-88fb-5cc4bd2471bf_ActionId">
    <vt:lpwstr>665cf32d-37d8-403d-8a9b-a30b292005ed</vt:lpwstr>
  </property>
  <property fmtid="{D5CDD505-2E9C-101B-9397-08002B2CF9AE}" pid="8" name="MSIP_Label_a73fd474-4f3c-44ed-88fb-5cc4bd2471bf_ContentBits">
    <vt:lpwstr>0</vt:lpwstr>
  </property>
  <property fmtid="{D5CDD505-2E9C-101B-9397-08002B2CF9AE}" pid="9" name="ContentTypeId">
    <vt:lpwstr>0x010100479D255055837E4F9EDA19EC3A91FA75</vt:lpwstr>
  </property>
</Properties>
</file>